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3" r:id="rId5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218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77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447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072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83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901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884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51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976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823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934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580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1BE37-0BA1-49EA-9D51-B20FE379B30E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DF2CC-4BD1-4034-A1BC-3DF126B85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855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_________Microsoft_Office_Word_97_-_20031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Microsoft_Office_Word_97_-_20033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1173" y="1737167"/>
            <a:ext cx="6934627" cy="4906249"/>
          </a:xfrm>
          <a:prstGeom prst="rect">
            <a:avLst/>
          </a:prstGeom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17725299"/>
              </p:ext>
            </p:extLst>
          </p:nvPr>
        </p:nvGraphicFramePr>
        <p:xfrm>
          <a:off x="235637" y="0"/>
          <a:ext cx="1347630" cy="980340"/>
        </p:xfrm>
        <a:graphic>
          <a:graphicData uri="http://schemas.openxmlformats.org/presentationml/2006/ole">
            <p:oleObj spid="_x0000_s1048" name="Документ" r:id="rId4" imgW="2445480" imgH="1882800" progId="Word.Document.8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5637" y="26233"/>
            <a:ext cx="8902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информирует:</a:t>
            </a:r>
            <a:endParaRPr lang="ru-RU" sz="2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1174" y="1820334"/>
            <a:ext cx="6934626" cy="5078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пользования ГАЗОВЫМИ ПЛИТАМИ</a:t>
            </a:r>
            <a:endParaRPr lang="ru-RU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637" y="971307"/>
            <a:ext cx="9492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Бытовой газ – не только благо для человека, но и источник повышенной опасности. Неукоснительное соблюдение правил позволит избежать чрезвычайных ситуаций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1172" y="4311050"/>
            <a:ext cx="6934628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Контролируйте исправность газового оборудования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9937" y="3935465"/>
            <a:ext cx="948765" cy="9487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22580" y="2279724"/>
            <a:ext cx="25431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i="0" dirty="0" smtClean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Пройти инструктаж по безопасному пользованию газом в эксплуатационной организации газового хозяйства, иметь инструкции по эксплуатации приборов и соблюдать их.</a:t>
            </a:r>
          </a:p>
          <a:p>
            <a:pPr algn="just"/>
            <a:endParaRPr lang="ru-RU" sz="14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algn="just"/>
            <a:endParaRPr lang="ru-RU" sz="1400" b="0" i="0" dirty="0" smtClean="0"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algn="just"/>
            <a:endParaRPr lang="ru-RU" sz="1400" b="0" i="0" dirty="0" smtClean="0"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algn="just"/>
            <a:endParaRPr lang="ru-RU" sz="1400" b="0" i="0" dirty="0" smtClean="0"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ru-RU" sz="1400" b="0" i="0" dirty="0" smtClean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Следить за нормальной работой газовых приборов, дымоходов и вентиляции, проверять тягу до включения и во время работы газовых приборов с отводом продуктов сгорания газа в дымоход</a:t>
            </a:r>
            <a:endParaRPr lang="ru-RU" sz="1400" b="0" i="0" dirty="0"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637" y="1737167"/>
            <a:ext cx="2317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вас в квартире газовая печь, необходимо: 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47800" y="3710193"/>
            <a:ext cx="1104900" cy="96019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</a:t>
            </a:r>
            <a:r>
              <a:rPr lang="ru-RU" sz="1400" dirty="0" smtClean="0"/>
              <a:t>ри пожаре звонить </a:t>
            </a:r>
          </a:p>
          <a:p>
            <a:pPr algn="ctr"/>
            <a:r>
              <a:rPr lang="ru-RU" sz="3200" b="1" dirty="0" smtClean="0"/>
              <a:t>01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0201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d.rubezh.ru/upload/resize_cache/iblock/6a0/398_421_2/6a061043360e723b3e4ed418021d3ad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3809" y="-288279"/>
            <a:ext cx="3675967" cy="39029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1878" y="1137962"/>
            <a:ext cx="77893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</a:rPr>
              <a:t>Мал, да удал!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6212" y="1414961"/>
            <a:ext cx="480773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4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Автономный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пожарный извещатель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ctr" fontAlgn="base">
              <a:buFontTx/>
              <a:buChar char="-"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прибор для раннего обнаружения пожара,  </a:t>
            </a:r>
          </a:p>
          <a:p>
            <a:pPr algn="ctr" fontAlgn="base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реагирующий на дым, продукты горения в помещении                                                                                          и оповещающий тревожным сигналом о пожаре. </a:t>
            </a:r>
          </a:p>
          <a:p>
            <a:pPr algn="ctr" fontAlgn="base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Сила звука достаточна, чтобы разбудить спящего                              в помещении человека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/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Прибор крепится на потолок, защищаемая площадь составляет  до 80 м</a:t>
            </a:r>
            <a:r>
              <a:rPr lang="ru-RU" sz="1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эффективное место расположения –                                помещение со спальными местами </a:t>
            </a:r>
          </a:p>
          <a:p>
            <a:pPr algn="ctr" fontAlgn="base"/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службы прибора 10 лет, элемент питания                        меняется 1 раз в год</a:t>
            </a:r>
          </a:p>
          <a:p>
            <a:pPr algn="ctr" fontAlgn="base"/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 оснащен световым индикатором состояния                          для контроля работоспособности </a:t>
            </a:r>
          </a:p>
          <a:p>
            <a:pPr algn="ctr" fontAlgn="base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Извещатель абсолютно безопасен, экологичен, незаметен                                                   и 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чрезвычайно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важен! </a:t>
            </a:r>
          </a:p>
          <a:p>
            <a:pPr algn="ctr" fontAlgn="base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544" y="0"/>
            <a:ext cx="1429290" cy="10414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875609" y="1951375"/>
            <a:ext cx="4953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счет применения автономных пожарных извещателей количество погибших                       в жилых домах удается сократить                      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больше, чем на половину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60945" y="3396437"/>
            <a:ext cx="4511440" cy="3164713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 fontAlgn="base"/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Сработал извещатель! Что делать?</a:t>
            </a:r>
          </a:p>
          <a:p>
            <a:pPr marL="342900" indent="-342900" algn="just" fontAlgn="base">
              <a:buFont typeface="+mj-lt"/>
              <a:buAutoNum type="arabicPeriod"/>
            </a:pPr>
            <a:endParaRPr lang="ru-RU" sz="10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sz="13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Немедленно позвонить по телефону 01 или 112 и вызвать пожарных. Вызов на номер 112 возможен с мобильного телефона даже при отсутствии SIM-карты. 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sz="13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Отключить все электроприборы и газ. 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sz="13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Закрыть окна и двери в горящее помещение.</a:t>
            </a:r>
            <a:endParaRPr lang="ru-RU" sz="13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3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Быстро покинуть горящее помещение, взяв маленьких детей на руки. Обязательно помочь выйти пожилым людям, предупредить соседей. Обязательно использовать простейшие средства защиты от угарного газа: мокрые платки, простыни. При необходимости использовать запасные пожарные выходы и лестницы. Уходя, не закрывать входную дверь на </a:t>
            </a:r>
            <a:r>
              <a:rPr lang="ru-RU" sz="13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</a:t>
            </a:r>
            <a:endParaRPr lang="ru-RU" sz="13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6643" y="185217"/>
            <a:ext cx="88744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информирует:</a:t>
            </a:r>
          </a:p>
        </p:txBody>
      </p:sp>
    </p:spTree>
    <p:extLst>
      <p:ext uri="{BB962C8B-B14F-4D97-AF65-F5344CB8AC3E}">
        <p14:creationId xmlns:p14="http://schemas.microsoft.com/office/powerpoint/2010/main" xmlns="" val="13045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235637" y="0"/>
          <a:ext cx="1347630" cy="980340"/>
        </p:xfrm>
        <a:graphic>
          <a:graphicData uri="http://schemas.openxmlformats.org/presentationml/2006/ole">
            <p:oleObj spid="_x0000_s5128" name="Документ" r:id="rId3" imgW="2445480" imgH="1882800" progId="Word.Document.8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5637" y="26233"/>
            <a:ext cx="8902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информирует:</a:t>
            </a:r>
            <a:endParaRPr lang="ru-RU" sz="2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5504" y="1016455"/>
            <a:ext cx="3606800" cy="496041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35637" y="980340"/>
            <a:ext cx="6129867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  <a:t>Требования пожарной безопасности при эксплуатации печного отопления</a:t>
            </a:r>
            <a:r>
              <a:rPr lang="ru-RU" sz="1300" dirty="0">
                <a:solidFill>
                  <a:srgbClr val="0070C0"/>
                </a:solidFill>
                <a:latin typeface="Arial" panose="020B0604020202020204" pitchFamily="34" charset="0"/>
              </a:rPr>
              <a:t> </a:t>
            </a:r>
            <a:endParaRPr lang="ru-RU" sz="13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/>
            <a:endParaRPr lang="ru-RU" sz="1300" dirty="0">
              <a:latin typeface="Arial" panose="020B0604020202020204" pitchFamily="34" charset="0"/>
            </a:endParaRPr>
          </a:p>
          <a:p>
            <a:pPr algn="just"/>
            <a:r>
              <a:rPr lang="ru-RU" sz="1300" dirty="0">
                <a:latin typeface="Arial" panose="020B0604020202020204" pitchFamily="34" charset="0"/>
              </a:rPr>
              <a:t>Во избежание пожара </a:t>
            </a:r>
            <a:r>
              <a:rPr lang="ru-RU" sz="1300" dirty="0" smtClean="0">
                <a:latin typeface="Arial" panose="020B0604020202020204" pitchFamily="34" charset="0"/>
              </a:rPr>
              <a:t>перед </a:t>
            </a:r>
            <a:r>
              <a:rPr lang="ru-RU" sz="1300" dirty="0">
                <a:latin typeface="Arial" panose="020B0604020202020204" pitchFamily="34" charset="0"/>
              </a:rPr>
              <a:t>началом отопительного сезона требуется </a:t>
            </a:r>
            <a:r>
              <a:rPr lang="ru-RU" sz="1300" dirty="0" smtClean="0">
                <a:latin typeface="Arial" panose="020B0604020202020204" pitchFamily="34" charset="0"/>
              </a:rPr>
              <a:t>провести: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Arial" panose="020B0604020202020204" pitchFamily="34" charset="0"/>
              </a:rPr>
              <a:t>осмотр печей;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Arial" panose="020B0604020202020204" pitchFamily="34" charset="0"/>
              </a:rPr>
              <a:t>побелку </a:t>
            </a:r>
            <a:r>
              <a:rPr lang="ru-RU" sz="1300" dirty="0">
                <a:latin typeface="Arial" panose="020B0604020202020204" pitchFamily="34" charset="0"/>
              </a:rPr>
              <a:t>дымовых труб и стен;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очистку дымоходов печей от сажи;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обеспечить наличие предтопочного листа, изготовленного из негорючего материала размером не менее 0,5 х 0,7 метра;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обеспечить наличие требуемых противопожарных разделок </a:t>
            </a:r>
            <a:r>
              <a:rPr lang="ru-RU" sz="1300" dirty="0" smtClean="0">
                <a:latin typeface="Arial" panose="020B0604020202020204" pitchFamily="34" charset="0"/>
              </a:rPr>
              <a:t>(отступов) </a:t>
            </a:r>
            <a:r>
              <a:rPr lang="ru-RU" sz="1300" dirty="0">
                <a:latin typeface="Arial" panose="020B0604020202020204" pitchFamily="34" charset="0"/>
              </a:rPr>
              <a:t>от горючих конструкций;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выполнить указания (инструкции) предприятий-изготовителей </a:t>
            </a:r>
            <a:r>
              <a:rPr lang="ru-RU" sz="1300" dirty="0" smtClean="0">
                <a:latin typeface="Arial" panose="020B0604020202020204" pitchFamily="34" charset="0"/>
              </a:rPr>
              <a:t>                             к </a:t>
            </a:r>
            <a:r>
              <a:rPr lang="ru-RU" sz="1300" dirty="0">
                <a:latin typeface="Arial" panose="020B0604020202020204" pitchFamily="34" charset="0"/>
              </a:rPr>
              <a:t>металлическим и другим печам заводского изготовления.</a:t>
            </a:r>
          </a:p>
          <a:p>
            <a:pPr algn="just"/>
            <a:endParaRPr lang="ru-RU" sz="1300" b="1" dirty="0" smtClean="0">
              <a:latin typeface="Arial" panose="020B0604020202020204" pitchFamily="34" charset="0"/>
            </a:endParaRPr>
          </a:p>
          <a:p>
            <a:pPr algn="just"/>
            <a:r>
              <a:rPr lang="ru-RU" sz="13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При </a:t>
            </a:r>
            <a: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  <a:t>эксплуатации печей запрещается: </a:t>
            </a:r>
            <a:endParaRPr lang="ru-RU" sz="13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/>
            <a:endParaRPr lang="ru-RU" sz="1300" dirty="0"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оставлять без присмотра топящиеся печи;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поручать надзор за печами детям;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оставлять без надзора детей в помещении, где топится печь;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располагать топливо, другие горючие вещества и материалы на предтопочном листе;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применять для розжига печей бензин, керосин, дизельное топливо и другие легковоспламеняющиеся и горючие жидкости;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перекаливать печи;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размещать стеллажи, витрины, прилавки, шкафы и другие горючие материалы на расстоянии менее 0,7 метра от печей, а от топочных отверстий - менее 1,25 метра;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выгребаемые из топок золу и шлак выбрасывать вблизи </a:t>
            </a:r>
            <a:r>
              <a:rPr lang="ru-RU" sz="1300" dirty="0" smtClean="0">
                <a:latin typeface="Arial" panose="020B0604020202020204" pitchFamily="34" charset="0"/>
              </a:rPr>
              <a:t>строений</a:t>
            </a:r>
            <a:endParaRPr lang="ru-RU" sz="13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9438" y="5976866"/>
            <a:ext cx="3253846" cy="703263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dirty="0" smtClean="0"/>
              <a:t>При пожаре звоните </a:t>
            </a:r>
            <a:r>
              <a:rPr lang="ru-RU" dirty="0"/>
              <a:t>по телефону </a:t>
            </a:r>
            <a:r>
              <a:rPr lang="ru-RU" dirty="0" smtClean="0"/>
              <a:t>01,112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41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5161" y="1018412"/>
            <a:ext cx="4696000" cy="2311395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48282" y="76129"/>
          <a:ext cx="1429067" cy="1039582"/>
        </p:xfrm>
        <a:graphic>
          <a:graphicData uri="http://schemas.openxmlformats.org/presentationml/2006/ole">
            <p:oleObj spid="_x0000_s7171" name="Документ" r:id="rId4" imgW="2445480" imgH="1882800" progId="Word.Document.8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467317" y="180421"/>
            <a:ext cx="806650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</a:t>
            </a: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нформирует: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15711"/>
            <a:ext cx="953382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основании распоряжения Коллегии Администрации Кемеровской области </a:t>
            </a:r>
          </a:p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«О мерах по обеспечению пожарной безопасности на территории                                                                                     муниципальных образований Кемеровской области»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период с 15 апреля по 1 июня на территории Кемеровской области  ежегодно                                                                                       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устанавливается особый противопожарный режим</a:t>
            </a:r>
          </a:p>
          <a:p>
            <a:pPr algn="ctr">
              <a:spcAft>
                <a:spcPts val="0"/>
              </a:spcAft>
            </a:pPr>
            <a:endParaRPr lang="ru-RU" sz="1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 smtClean="0"/>
              <a:t>Главные меры пожарной безопасности, предпринимаемые во время режима:</a:t>
            </a: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/>
              <a:t>запрет</a:t>
            </a:r>
            <a:r>
              <a:rPr lang="ru-RU" sz="1400" dirty="0" smtClean="0"/>
              <a:t> гражданам и всем организациям на проведение пожароопасных работ, сельскохозяйственных палов, сжигание стерни и пожнивных остатков, разведение костров на полях и сжигание мусора.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/>
              <a:t>запрет</a:t>
            </a:r>
            <a:r>
              <a:rPr lang="ru-RU" sz="1400" dirty="0" smtClean="0"/>
              <a:t> гражданам на посещение лесов</a:t>
            </a:r>
          </a:p>
          <a:p>
            <a:r>
              <a:rPr lang="ru-RU" sz="1400" b="1" dirty="0" smtClean="0"/>
              <a:t>Органы местного самоуправления муниципальных образований  должны в установленном порядке: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своевременно очистить территорию поселений от горючих отходов и мусора;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организовать дежурство добровольных пожарных и техники, установить звуковую сигнализацию для оповещения людей о пожаре, создать запас воды для тушения, закрепить за населением противопожарный инвентарь;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провести совещания с активом садоводческих обществ по определению порядка участия в тушении пожара и организации добровольных пожарных дружин;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провести мероприятия, исключающие возможность переброса огня при полевых и лесных пожарах на жилье (опашка, минерализованные полосы, увеличение противопожарных разрывов)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обеспечить исправность пожарной техники и иной техники, которая может привлекаться для пожаротушения;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вести систематическую разъяснительную работу с населением по соблюдению требований пожарной безопасности   и действиям в случае пожара</a:t>
            </a:r>
          </a:p>
          <a:p>
            <a:r>
              <a:rPr lang="ru-RU" sz="200" dirty="0" smtClean="0"/>
              <a:t> </a:t>
            </a:r>
          </a:p>
          <a:p>
            <a:pPr algn="ctr">
              <a:spcAft>
                <a:spcPts val="0"/>
              </a:spcAft>
            </a:pPr>
            <a:endParaRPr lang="ru-RU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8305" y="5595458"/>
            <a:ext cx="693769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правил пожарной безопасности                                                                                          во время особого противопожарного режима наказывается штрафом:  </a:t>
            </a:r>
          </a:p>
          <a:p>
            <a:pPr algn="ctr"/>
            <a:r>
              <a:rPr lang="ru-RU" sz="15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отношении  гражданина в размере от 2 до 4 тыс. рублей,                          должностного лица от 15 до 30 тыс. рублей,                                                                юридического  лица от 400 до 500 тыс. руб.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69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576</Words>
  <Application>Microsoft Office PowerPoint</Application>
  <PresentationFormat>Лист A4 (210x297 мм)</PresentationFormat>
  <Paragraphs>80</Paragraphs>
  <Slides>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Документ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Оксана</cp:lastModifiedBy>
  <cp:revision>23</cp:revision>
  <dcterms:created xsi:type="dcterms:W3CDTF">2016-11-09T04:28:55Z</dcterms:created>
  <dcterms:modified xsi:type="dcterms:W3CDTF">2018-11-09T07:30:08Z</dcterms:modified>
</cp:coreProperties>
</file>